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7" r:id="rId11"/>
    <p:sldId id="264" r:id="rId12"/>
  </p:sldIdLst>
  <p:sldSz cx="14630400" cy="8229600"/>
  <p:notesSz cx="8229600" cy="14630400"/>
  <p:embeddedFontLst>
    <p:embeddedFont>
      <p:font typeface="Montserrat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567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6D66A-71A4-DFD1-F286-0F9081C2E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6E63E7-1EBB-0688-6FBB-93BF66512E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8834BD-FBB4-4114-9A9F-D6D706D5C8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60ACE-69C6-3BA0-C479-C8F65A6749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33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51592-34FF-9AA3-9CE3-F57CCF457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C4482A-343B-A353-AAD0-25ABD6EDD6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02F9E3-C932-564E-2D3B-AB18D446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94889-0D05-E408-F100-FDF92EDE70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60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5A7F7-5FB4-7A7D-8C2C-571B767CE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A19966-83F1-2776-3F35-72DD26BDE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90C143-D6BB-481B-BB67-0C37A18FA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E583C-90FC-C461-45FE-6DC7DCD791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52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dheer628@yahoo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15277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TransparAI: Making AI Reasoning Transparent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4250887"/>
            <a:ext cx="8687094" cy="1695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75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TransparAI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is an educational AI assistant that shows its reasoning process.</a:t>
            </a:r>
          </a:p>
          <a:p>
            <a:pPr>
              <a:lnSpc>
                <a:spcPts val="2300"/>
              </a:lnSpc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Instead of just giving answers, it displays step-by-step how it thinks through problems.</a:t>
            </a:r>
          </a:p>
          <a:p>
            <a:pPr>
              <a:lnSpc>
                <a:spcPts val="2300"/>
              </a:lnSpc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Built to help students and educators understand how AI actually works.</a:t>
            </a:r>
          </a:p>
          <a:p>
            <a:pPr marL="0" indent="0" algn="l">
              <a:lnSpc>
                <a:spcPts val="2300"/>
              </a:lnSpc>
              <a:buNone/>
            </a:pPr>
            <a:endParaRPr lang="en-US" sz="1750" dirty="0">
              <a:solidFill>
                <a:srgbClr val="67534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Built for the AWS AI Agent Global Hackathon (DEVPOST) 2025.</a:t>
            </a:r>
          </a:p>
          <a:p>
            <a:pPr marL="0" indent="0" algn="l">
              <a:lnSpc>
                <a:spcPts val="2300"/>
              </a:lnSpc>
              <a:buNone/>
            </a:pPr>
            <a:endParaRPr lang="en-US" sz="1750" dirty="0">
              <a:solidFill>
                <a:srgbClr val="67534F"/>
              </a:solidFill>
              <a:latin typeface="Montserrat" pitchFamily="34" charset="0"/>
            </a:endParaRPr>
          </a:p>
          <a:p>
            <a:pPr algn="l">
              <a:lnSpc>
                <a:spcPts val="2300"/>
              </a:lnSpc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</a:rPr>
              <a:t>Created by</a:t>
            </a:r>
          </a:p>
          <a:p>
            <a:pPr algn="l">
              <a:lnSpc>
                <a:spcPts val="2300"/>
              </a:lnSpc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</a:rPr>
              <a:t>	Sai Sudheer</a:t>
            </a:r>
          </a:p>
          <a:p>
            <a:pPr algn="l">
              <a:lnSpc>
                <a:spcPts val="2300"/>
              </a:lnSpc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</a:rPr>
              <a:t>	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hlinkClick r:id="rId4"/>
              </a:rPr>
              <a:t>sudheer628@yahoo.com</a:t>
            </a:r>
            <a:endParaRPr lang="en-US" sz="1750" dirty="0">
              <a:solidFill>
                <a:srgbClr val="67534F"/>
              </a:solidFill>
              <a:latin typeface="Montserrat" pitchFamily="34" charset="0"/>
            </a:endParaRPr>
          </a:p>
          <a:p>
            <a:pPr>
              <a:lnSpc>
                <a:spcPts val="2300"/>
              </a:lnSpc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</a:rPr>
              <a:t>	https://www.linkedin.com/in/sai-sudheer-kolagatla/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12F5D-E559-1356-1D4F-3AEB0E98B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>
            <a:extLst>
              <a:ext uri="{FF2B5EF4-FFF2-40B4-BE49-F238E27FC236}">
                <a16:creationId xmlns:a16="http://schemas.microsoft.com/office/drawing/2014/main" id="{162F626C-2526-4D8B-D3D9-576835416334}"/>
              </a:ext>
            </a:extLst>
          </p:cNvPr>
          <p:cNvSpPr/>
          <p:nvPr/>
        </p:nvSpPr>
        <p:spPr>
          <a:xfrm>
            <a:off x="6171367" y="1671399"/>
            <a:ext cx="2673548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00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5761C820-921F-B911-220F-F9D1AB49A91C}"/>
              </a:ext>
            </a:extLst>
          </p:cNvPr>
          <p:cNvSpPr/>
          <p:nvPr/>
        </p:nvSpPr>
        <p:spPr>
          <a:xfrm>
            <a:off x="583639" y="3777597"/>
            <a:ext cx="5347097" cy="695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4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Architecture</a:t>
            </a: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FA5BD5-C1FC-EEBF-FF04-60EBF734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029" y="1089173"/>
            <a:ext cx="10142371" cy="714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94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575" y="1370887"/>
            <a:ext cx="7893129" cy="1335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0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 Heartfelt Thank You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941573" y="2523411"/>
            <a:ext cx="7625120" cy="696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“Big shoutout to DEVPOST for hosting this hackathon”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5435" y="2322433"/>
            <a:ext cx="22860" cy="1098828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6" name="Shape 3"/>
          <p:cNvSpPr/>
          <p:nvPr/>
        </p:nvSpPr>
        <p:spPr>
          <a:xfrm>
            <a:off x="625435" y="3711561"/>
            <a:ext cx="7893129" cy="29885"/>
          </a:xfrm>
          <a:prstGeom prst="rect">
            <a:avLst/>
          </a:prstGeom>
          <a:solidFill>
            <a:srgbClr val="67534F">
              <a:alpha val="50000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602575" y="3942398"/>
            <a:ext cx="91440" cy="1415653"/>
          </a:xfrm>
          <a:prstGeom prst="roundRect">
            <a:avLst>
              <a:gd name="adj" fmla="val 82079"/>
            </a:avLst>
          </a:prstGeom>
          <a:solidFill>
            <a:srgbClr val="FF954F"/>
          </a:solidFill>
          <a:ln/>
        </p:spPr>
      </p:sp>
      <p:sp>
        <p:nvSpPr>
          <p:cNvPr id="9" name="Text 6"/>
          <p:cNvSpPr/>
          <p:nvPr/>
        </p:nvSpPr>
        <p:spPr>
          <a:xfrm>
            <a:off x="895469" y="4143851"/>
            <a:ext cx="2568654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🚀</a:t>
            </a:r>
            <a:r>
              <a:rPr lang="en-US" sz="20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 Connect With Me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895469" y="4584859"/>
            <a:ext cx="7421642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GitHub: github.com/sudheer628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895469" y="4924306"/>
            <a:ext cx="7421642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https://www.linkedin.com/in/sai-sudheer-kolagatla/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1283"/>
            <a:ext cx="11182350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The Problem: AI's Black Box Challenge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793790" y="2133243"/>
            <a:ext cx="7604284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today gives you answers but doesn't show how it got there. Students and teachers can't see the thinking process, making it hard to learn from AI or trust its responses.</a:t>
            </a:r>
            <a:endParaRPr lang="en-US" sz="1750" b="1" dirty="0"/>
          </a:p>
        </p:txBody>
      </p:sp>
      <p:sp>
        <p:nvSpPr>
          <p:cNvPr id="4" name="Shape 2"/>
          <p:cNvSpPr/>
          <p:nvPr/>
        </p:nvSpPr>
        <p:spPr>
          <a:xfrm>
            <a:off x="793790" y="35675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530906" y="3638431"/>
            <a:ext cx="2923223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FF95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The Opacity Crisis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1530906" y="4289108"/>
            <a:ext cx="2923223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can't see how LLMs process information or make decisions, limiting understanding and trust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737616" y="35675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74732" y="3638431"/>
            <a:ext cx="2923342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FF95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Educational Gap</a:t>
            </a:r>
            <a:endParaRPr lang="en-US" sz="2550" dirty="0"/>
          </a:p>
        </p:txBody>
      </p:sp>
      <p:sp>
        <p:nvSpPr>
          <p:cNvPr id="9" name="Text 7"/>
          <p:cNvSpPr/>
          <p:nvPr/>
        </p:nvSpPr>
        <p:spPr>
          <a:xfrm>
            <a:off x="5474732" y="4289108"/>
            <a:ext cx="2923342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Traditional AI interfaces don't support learning about AI systems themselves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9219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530906" y="5992773"/>
            <a:ext cx="3917037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FF95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Visual Learners Left Behind</a:t>
            </a:r>
            <a:endParaRPr lang="en-US" sz="2550" dirty="0"/>
          </a:p>
        </p:txBody>
      </p:sp>
      <p:sp>
        <p:nvSpPr>
          <p:cNvPr id="12" name="Text 10"/>
          <p:cNvSpPr/>
          <p:nvPr/>
        </p:nvSpPr>
        <p:spPr>
          <a:xfrm>
            <a:off x="1530906" y="6643449"/>
            <a:ext cx="6867168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Text-only responses fail to leverage how most people actually learn best</a:t>
            </a:r>
            <a:endParaRPr lang="en-US" sz="17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84321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9966" y="642342"/>
            <a:ext cx="7784068" cy="1452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43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Our Solution: Transparency Through Visualization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79966" y="2386013"/>
            <a:ext cx="3794879" cy="3063835"/>
          </a:xfrm>
          <a:prstGeom prst="roundRect">
            <a:avLst>
              <a:gd name="adj" fmla="val 2664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97017" y="2603063"/>
            <a:ext cx="582811" cy="582811"/>
          </a:xfrm>
          <a:prstGeom prst="roundRect">
            <a:avLst>
              <a:gd name="adj" fmla="val 15687908"/>
            </a:avLst>
          </a:prstGeom>
          <a:solidFill>
            <a:srgbClr val="FF954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275" y="2763322"/>
            <a:ext cx="262295" cy="2622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97017" y="3380065"/>
            <a:ext cx="3360777" cy="726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1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Real-Time Reasoning Visualization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897017" y="4222671"/>
            <a:ext cx="3360777" cy="757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Watch as the AI breaks down problems, analyzes context, and builds responses step-by-step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4669036" y="2386013"/>
            <a:ext cx="3794998" cy="3063835"/>
          </a:xfrm>
          <a:prstGeom prst="roundRect">
            <a:avLst>
              <a:gd name="adj" fmla="val 2664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886087" y="2603063"/>
            <a:ext cx="582811" cy="582811"/>
          </a:xfrm>
          <a:prstGeom prst="roundRect">
            <a:avLst>
              <a:gd name="adj" fmla="val 15687908"/>
            </a:avLst>
          </a:prstGeom>
          <a:solidFill>
            <a:srgbClr val="FF954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6345" y="2763322"/>
            <a:ext cx="262295" cy="26229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86087" y="3380065"/>
            <a:ext cx="3360896" cy="726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1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Familiar ChatGPT-Style Interface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4886087" y="4222671"/>
            <a:ext cx="3360896" cy="101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conversation flow enhanced with transparency layers that reveal the thinking process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679966" y="5644039"/>
            <a:ext cx="7784068" cy="1943219"/>
          </a:xfrm>
          <a:prstGeom prst="roundRect">
            <a:avLst>
              <a:gd name="adj" fmla="val 419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897017" y="5861090"/>
            <a:ext cx="582811" cy="582811"/>
          </a:xfrm>
          <a:prstGeom prst="roundRect">
            <a:avLst>
              <a:gd name="adj" fmla="val 15687908"/>
            </a:avLst>
          </a:prstGeom>
          <a:solidFill>
            <a:srgbClr val="FF954F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7275" y="6021348"/>
            <a:ext cx="262295" cy="26229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97017" y="6638092"/>
            <a:ext cx="2799874" cy="363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1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Education-First Design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897017" y="7117675"/>
            <a:ext cx="7349966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Purpose-built for learners who want to understand AI, not just use it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2196" y="554593"/>
            <a:ext cx="7832408" cy="1400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Architecture: Built on AWS Excellence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196" y="2236232"/>
            <a:ext cx="936903" cy="11243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66384" y="2423517"/>
            <a:ext cx="2693670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User Interface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266384" y="2885956"/>
            <a:ext cx="6708219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React-based frontend with React Flow for interactive visualizations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196" y="3360539"/>
            <a:ext cx="936903" cy="11243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66384" y="3547824"/>
            <a:ext cx="2838093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AWS Lambda Functions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266384" y="4010263"/>
            <a:ext cx="6708219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Serverless processing handling requests and orchestrating AI calls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196" y="4484846"/>
            <a:ext cx="936903" cy="11243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66384" y="4672132"/>
            <a:ext cx="3096220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AWS Bedrock + Nova Pro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266384" y="5134570"/>
            <a:ext cx="6708219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Powerful LLM reasoning with structured output capabilities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2196" y="5609153"/>
            <a:ext cx="936903" cy="112430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266384" y="5796439"/>
            <a:ext cx="2693670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Amazon RDS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7266384" y="6258878"/>
            <a:ext cx="6708219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Persistent storage for conversation history and learning analytics</a:t>
            </a:r>
            <a:endParaRPr lang="en-US" sz="1450" dirty="0"/>
          </a:p>
        </p:txBody>
      </p:sp>
      <p:sp>
        <p:nvSpPr>
          <p:cNvPr id="16" name="Text 9"/>
          <p:cNvSpPr/>
          <p:nvPr/>
        </p:nvSpPr>
        <p:spPr>
          <a:xfrm>
            <a:off x="6142196" y="6944201"/>
            <a:ext cx="7832408" cy="730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architecture leverages AWS's robust ecosystem to deliver seamless, scalable AI transparency. Every component works together to transform opaque AI responses into clear, educational experiences.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1629" y="511969"/>
            <a:ext cx="5400913" cy="695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Features in Action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49" y="1701284"/>
            <a:ext cx="3216235" cy="321623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432" y="1701284"/>
            <a:ext cx="3216235" cy="321623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614" y="1701284"/>
            <a:ext cx="3216235" cy="3216235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4797" y="1701284"/>
            <a:ext cx="3216354" cy="3216354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651629" y="5248275"/>
            <a:ext cx="186095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01</a:t>
            </a:r>
            <a:endParaRPr lang="en-US" sz="1450" dirty="0"/>
          </a:p>
        </p:txBody>
      </p:sp>
      <p:sp>
        <p:nvSpPr>
          <p:cNvPr id="8" name="Shape 2"/>
          <p:cNvSpPr/>
          <p:nvPr/>
        </p:nvSpPr>
        <p:spPr>
          <a:xfrm>
            <a:off x="651629" y="5551051"/>
            <a:ext cx="6570464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9" name="Text 3"/>
          <p:cNvSpPr/>
          <p:nvPr/>
        </p:nvSpPr>
        <p:spPr>
          <a:xfrm>
            <a:off x="651629" y="5689759"/>
            <a:ext cx="2676644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Ask Any Question</a:t>
            </a:r>
            <a:endParaRPr lang="en-US" sz="2100" dirty="0"/>
          </a:p>
        </p:txBody>
      </p:sp>
      <p:sp>
        <p:nvSpPr>
          <p:cNvPr id="10" name="Text 4"/>
          <p:cNvSpPr/>
          <p:nvPr/>
        </p:nvSpPr>
        <p:spPr>
          <a:xfrm>
            <a:off x="651629" y="6149340"/>
            <a:ext cx="6570464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Students engage naturally through conversation</a:t>
            </a:r>
            <a:endParaRPr lang="en-US" sz="1450" dirty="0"/>
          </a:p>
        </p:txBody>
      </p:sp>
      <p:sp>
        <p:nvSpPr>
          <p:cNvPr id="11" name="Text 5"/>
          <p:cNvSpPr/>
          <p:nvPr/>
        </p:nvSpPr>
        <p:spPr>
          <a:xfrm>
            <a:off x="7408188" y="5248275"/>
            <a:ext cx="186095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02</a:t>
            </a:r>
            <a:endParaRPr lang="en-US" sz="1450" dirty="0"/>
          </a:p>
        </p:txBody>
      </p:sp>
      <p:sp>
        <p:nvSpPr>
          <p:cNvPr id="12" name="Shape 6"/>
          <p:cNvSpPr/>
          <p:nvPr/>
        </p:nvSpPr>
        <p:spPr>
          <a:xfrm>
            <a:off x="7408188" y="5551051"/>
            <a:ext cx="6570583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3" name="Text 7"/>
          <p:cNvSpPr/>
          <p:nvPr/>
        </p:nvSpPr>
        <p:spPr>
          <a:xfrm>
            <a:off x="7408188" y="5689759"/>
            <a:ext cx="2676644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Watch AI Think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7408188" y="6149340"/>
            <a:ext cx="6570583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Reasoning nodes appear in real-time, showing the breakdown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651629" y="6717030"/>
            <a:ext cx="186095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6" name="Shape 10"/>
          <p:cNvSpPr/>
          <p:nvPr/>
        </p:nvSpPr>
        <p:spPr>
          <a:xfrm>
            <a:off x="651629" y="7019806"/>
            <a:ext cx="6570464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7" name="Text 11"/>
          <p:cNvSpPr/>
          <p:nvPr/>
        </p:nvSpPr>
        <p:spPr>
          <a:xfrm>
            <a:off x="651629" y="7158514"/>
            <a:ext cx="2676644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Explore Connections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651629" y="7618095"/>
            <a:ext cx="6570464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flow diagrams reveal how ideas connect</a:t>
            </a:r>
            <a:endParaRPr lang="en-US" sz="1450" dirty="0"/>
          </a:p>
        </p:txBody>
      </p:sp>
      <p:sp>
        <p:nvSpPr>
          <p:cNvPr id="19" name="Text 13"/>
          <p:cNvSpPr/>
          <p:nvPr/>
        </p:nvSpPr>
        <p:spPr>
          <a:xfrm>
            <a:off x="7408188" y="6717030"/>
            <a:ext cx="186095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04</a:t>
            </a:r>
            <a:endParaRPr lang="en-US" sz="1450" dirty="0"/>
          </a:p>
        </p:txBody>
      </p:sp>
      <p:sp>
        <p:nvSpPr>
          <p:cNvPr id="20" name="Shape 14"/>
          <p:cNvSpPr/>
          <p:nvPr/>
        </p:nvSpPr>
        <p:spPr>
          <a:xfrm>
            <a:off x="7408188" y="7019806"/>
            <a:ext cx="6570583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21" name="Text 15"/>
          <p:cNvSpPr/>
          <p:nvPr/>
        </p:nvSpPr>
        <p:spPr>
          <a:xfrm>
            <a:off x="7408188" y="7158514"/>
            <a:ext cx="2676644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Learn Deeply</a:t>
            </a:r>
            <a:endParaRPr lang="en-US" sz="2100" dirty="0"/>
          </a:p>
        </p:txBody>
      </p:sp>
      <p:sp>
        <p:nvSpPr>
          <p:cNvPr id="22" name="Text 16"/>
          <p:cNvSpPr/>
          <p:nvPr/>
        </p:nvSpPr>
        <p:spPr>
          <a:xfrm>
            <a:off x="7408188" y="7618095"/>
            <a:ext cx="6570583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grows through visual exploration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111" y="547807"/>
            <a:ext cx="9965055" cy="744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5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Technology Stack: Modern &amp; Powerful</a:t>
            </a:r>
            <a:endParaRPr lang="en-US" sz="4500" dirty="0"/>
          </a:p>
        </p:txBody>
      </p:sp>
      <p:sp>
        <p:nvSpPr>
          <p:cNvPr id="3" name="Text 1"/>
          <p:cNvSpPr/>
          <p:nvPr/>
        </p:nvSpPr>
        <p:spPr>
          <a:xfrm>
            <a:off x="697111" y="1790224"/>
            <a:ext cx="3436263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700" dirty="0">
                <a:solidFill>
                  <a:srgbClr val="FF95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Backend Power</a:t>
            </a:r>
            <a:endParaRPr lang="en-US" sz="2700" dirty="0"/>
          </a:p>
        </p:txBody>
      </p:sp>
      <p:sp>
        <p:nvSpPr>
          <p:cNvPr id="4" name="Shape 2"/>
          <p:cNvSpPr/>
          <p:nvPr/>
        </p:nvSpPr>
        <p:spPr>
          <a:xfrm>
            <a:off x="697111" y="2460903"/>
            <a:ext cx="6375083" cy="1533168"/>
          </a:xfrm>
          <a:prstGeom prst="roundRect">
            <a:avLst>
              <a:gd name="adj" fmla="val 5457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19162" y="2682954"/>
            <a:ext cx="2863572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AWS Bedrock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919162" y="3254335"/>
            <a:ext cx="5930979" cy="517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Foundation model access with Nova Pro for advanced reasoning capabilities and structured outputs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697111" y="4193262"/>
            <a:ext cx="6375083" cy="1533168"/>
          </a:xfrm>
          <a:prstGeom prst="roundRect">
            <a:avLst>
              <a:gd name="adj" fmla="val 5457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19162" y="4415314"/>
            <a:ext cx="2863572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AWS Lambda</a:t>
            </a:r>
            <a:endParaRPr lang="en-US" sz="2250" dirty="0"/>
          </a:p>
        </p:txBody>
      </p:sp>
      <p:sp>
        <p:nvSpPr>
          <p:cNvPr id="9" name="Text 7"/>
          <p:cNvSpPr/>
          <p:nvPr/>
        </p:nvSpPr>
        <p:spPr>
          <a:xfrm>
            <a:off x="919162" y="4986695"/>
            <a:ext cx="5930979" cy="517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Serverless compute enabling instant scaling and cost-effective operation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697111" y="5925622"/>
            <a:ext cx="6375083" cy="1533168"/>
          </a:xfrm>
          <a:prstGeom prst="roundRect">
            <a:avLst>
              <a:gd name="adj" fmla="val 5457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19162" y="6147673"/>
            <a:ext cx="2863572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Amazon RDS</a:t>
            </a:r>
            <a:endParaRPr lang="en-US" sz="2250" dirty="0"/>
          </a:p>
        </p:txBody>
      </p:sp>
      <p:sp>
        <p:nvSpPr>
          <p:cNvPr id="12" name="Text 10"/>
          <p:cNvSpPr/>
          <p:nvPr/>
        </p:nvSpPr>
        <p:spPr>
          <a:xfrm>
            <a:off x="919162" y="6719054"/>
            <a:ext cx="5930979" cy="517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Reliable PostgreSQL database for conversation persistence and analytics (note: I am unable to demonstrate it as I have faced some challenges with Action Group)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5827" y="1790224"/>
            <a:ext cx="3436263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700" dirty="0">
                <a:solidFill>
                  <a:srgbClr val="FF95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Frontend Innovation</a:t>
            </a:r>
            <a:endParaRPr lang="en-US" sz="2700" dirty="0"/>
          </a:p>
        </p:txBody>
      </p:sp>
      <p:sp>
        <p:nvSpPr>
          <p:cNvPr id="14" name="Shape 12"/>
          <p:cNvSpPr/>
          <p:nvPr/>
        </p:nvSpPr>
        <p:spPr>
          <a:xfrm>
            <a:off x="7565827" y="2460903"/>
            <a:ext cx="6375083" cy="1533168"/>
          </a:xfrm>
          <a:prstGeom prst="roundRect">
            <a:avLst>
              <a:gd name="adj" fmla="val 5457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787878" y="2682954"/>
            <a:ext cx="2863572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React + TypeScript</a:t>
            </a:r>
            <a:endParaRPr lang="en-US" sz="2250" dirty="0"/>
          </a:p>
        </p:txBody>
      </p:sp>
      <p:sp>
        <p:nvSpPr>
          <p:cNvPr id="16" name="Text 14"/>
          <p:cNvSpPr/>
          <p:nvPr/>
        </p:nvSpPr>
        <p:spPr>
          <a:xfrm>
            <a:off x="7787878" y="3254335"/>
            <a:ext cx="5930979" cy="517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Type-safe, component-based architecture for maintainable code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7565827" y="4193262"/>
            <a:ext cx="6375083" cy="1533168"/>
          </a:xfrm>
          <a:prstGeom prst="roundRect">
            <a:avLst>
              <a:gd name="adj" fmla="val 5457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787878" y="4415314"/>
            <a:ext cx="2863572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React Flow</a:t>
            </a:r>
            <a:endParaRPr lang="en-US" sz="2250" dirty="0"/>
          </a:p>
        </p:txBody>
      </p:sp>
      <p:sp>
        <p:nvSpPr>
          <p:cNvPr id="19" name="Text 17"/>
          <p:cNvSpPr/>
          <p:nvPr/>
        </p:nvSpPr>
        <p:spPr>
          <a:xfrm>
            <a:off x="7787878" y="4986695"/>
            <a:ext cx="5930979" cy="517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Beautiful, interactive node-based visualizations that make reasoning tangible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565827" y="5925622"/>
            <a:ext cx="6375083" cy="1533168"/>
          </a:xfrm>
          <a:prstGeom prst="roundRect">
            <a:avLst>
              <a:gd name="adj" fmla="val 5457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787878" y="6147673"/>
            <a:ext cx="2863572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Modern Tooling</a:t>
            </a:r>
            <a:endParaRPr lang="en-US" sz="2250" dirty="0"/>
          </a:p>
        </p:txBody>
      </p:sp>
      <p:sp>
        <p:nvSpPr>
          <p:cNvPr id="22" name="Text 20"/>
          <p:cNvSpPr/>
          <p:nvPr/>
        </p:nvSpPr>
        <p:spPr>
          <a:xfrm>
            <a:off x="7787878" y="6719054"/>
            <a:ext cx="5930979" cy="517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Vite, TailwindCSS, and GitHub Actions for rapid development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0915" y="511373"/>
            <a:ext cx="5347097" cy="695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4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Questions to Try:</a:t>
            </a:r>
            <a:endParaRPr lang="en-US" sz="4400" dirty="0"/>
          </a:p>
        </p:txBody>
      </p:sp>
      <p:sp>
        <p:nvSpPr>
          <p:cNvPr id="6" name="Text 2"/>
          <p:cNvSpPr/>
          <p:nvPr/>
        </p:nvSpPr>
        <p:spPr>
          <a:xfrm>
            <a:off x="6171367" y="1671399"/>
            <a:ext cx="2673548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00" dirty="0"/>
          </a:p>
        </p:txBody>
      </p:sp>
      <p:sp>
        <p:nvSpPr>
          <p:cNvPr id="7" name="Shape 3"/>
          <p:cNvSpPr/>
          <p:nvPr/>
        </p:nvSpPr>
        <p:spPr>
          <a:xfrm>
            <a:off x="456361" y="1267774"/>
            <a:ext cx="92988" cy="92988"/>
          </a:xfrm>
          <a:prstGeom prst="roundRect">
            <a:avLst>
              <a:gd name="adj" fmla="val 491676"/>
            </a:avLst>
          </a:prstGeom>
          <a:solidFill>
            <a:srgbClr val="FF954F"/>
          </a:solidFill>
          <a:ln/>
        </p:spPr>
      </p:sp>
      <p:sp>
        <p:nvSpPr>
          <p:cNvPr id="8" name="Text 4"/>
          <p:cNvSpPr/>
          <p:nvPr/>
        </p:nvSpPr>
        <p:spPr>
          <a:xfrm>
            <a:off x="735324" y="1193420"/>
            <a:ext cx="7536656" cy="483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"Explain how photosynthesis works"—watch the AI break down biological processes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456361" y="2123119"/>
            <a:ext cx="92988" cy="92988"/>
          </a:xfrm>
          <a:prstGeom prst="roundRect">
            <a:avLst>
              <a:gd name="adj" fmla="val 491676"/>
            </a:avLst>
          </a:prstGeom>
          <a:solidFill>
            <a:srgbClr val="FF954F"/>
          </a:solidFill>
          <a:ln/>
        </p:spPr>
      </p:sp>
      <p:sp>
        <p:nvSpPr>
          <p:cNvPr id="10" name="Text 6"/>
          <p:cNvSpPr/>
          <p:nvPr/>
        </p:nvSpPr>
        <p:spPr>
          <a:xfrm>
            <a:off x="735324" y="2048765"/>
            <a:ext cx="7536656" cy="483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"What are the steps to solve a quadratic equation?"—see mathematical reasoning unfold</a:t>
            </a:r>
            <a:endParaRPr lang="en-US" sz="14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7A8BAF9-CA1B-8F8B-635F-FEE81857B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814" y="2784859"/>
            <a:ext cx="12059270" cy="53025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5CF4C-8CEA-5A1D-8D41-9A2D4B7B3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>
            <a:extLst>
              <a:ext uri="{FF2B5EF4-FFF2-40B4-BE49-F238E27FC236}">
                <a16:creationId xmlns:a16="http://schemas.microsoft.com/office/drawing/2014/main" id="{83BD8D05-76DC-0142-3B81-B811E4797279}"/>
              </a:ext>
            </a:extLst>
          </p:cNvPr>
          <p:cNvSpPr/>
          <p:nvPr/>
        </p:nvSpPr>
        <p:spPr>
          <a:xfrm>
            <a:off x="6171367" y="1671399"/>
            <a:ext cx="2673548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6D8BE9-33DA-A180-9043-DAA3781BB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028" y="2933428"/>
            <a:ext cx="12097372" cy="52961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A8FFED-8FB2-BB45-AA61-4F935008B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49" y="158296"/>
            <a:ext cx="5620039" cy="372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72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CF6B4-B5CF-F8DD-233E-892DE2094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>
            <a:extLst>
              <a:ext uri="{FF2B5EF4-FFF2-40B4-BE49-F238E27FC236}">
                <a16:creationId xmlns:a16="http://schemas.microsoft.com/office/drawing/2014/main" id="{860B9751-3B08-5B8E-E2CF-77D617408D69}"/>
              </a:ext>
            </a:extLst>
          </p:cNvPr>
          <p:cNvSpPr/>
          <p:nvPr/>
        </p:nvSpPr>
        <p:spPr>
          <a:xfrm>
            <a:off x="6171367" y="1671399"/>
            <a:ext cx="2673548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6D2853-EC0C-4460-7D78-467CBDDEA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812" y="2337331"/>
            <a:ext cx="13264588" cy="5892269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991DE7CE-71EA-BF5F-71DA-9D54E1E3AB47}"/>
              </a:ext>
            </a:extLst>
          </p:cNvPr>
          <p:cNvSpPr/>
          <p:nvPr/>
        </p:nvSpPr>
        <p:spPr>
          <a:xfrm>
            <a:off x="824270" y="1164661"/>
            <a:ext cx="5347097" cy="695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4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Reasoning Flow: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44729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525</Words>
  <Application>Microsoft Office PowerPoint</Application>
  <PresentationFormat>Custom</PresentationFormat>
  <Paragraphs>85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Montserrat</vt:lpstr>
      <vt:lpstr>Marcellus</vt:lpstr>
      <vt:lpstr>Arial</vt:lpstr>
      <vt:lpstr>Marcellus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Sai Sudheer</cp:lastModifiedBy>
  <cp:revision>8</cp:revision>
  <dcterms:created xsi:type="dcterms:W3CDTF">2025-10-22T18:35:37Z</dcterms:created>
  <dcterms:modified xsi:type="dcterms:W3CDTF">2025-10-22T18:57:10Z</dcterms:modified>
</cp:coreProperties>
</file>